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30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Wild" initials="JW" lastIdx="4" clrIdx="0">
    <p:extLst/>
  </p:cmAuthor>
  <p:cmAuthor id="2" name="Lee Urquhart" initials="LU" lastIdx="5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C91B"/>
    <a:srgbClr val="44BA77"/>
    <a:srgbClr val="80F883"/>
    <a:srgbClr val="61D858"/>
    <a:srgbClr val="ADF1D2"/>
    <a:srgbClr val="C06DF3"/>
    <a:srgbClr val="F6A8BB"/>
    <a:srgbClr val="F286A0"/>
    <a:srgbClr val="E1B5E0"/>
    <a:srgbClr val="EB6E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E8C11A-F2BB-4B82-91EC-64D249656C23}" v="92" dt="2022-02-16T09:50:06.750"/>
    <p1510:client id="{936EA3FD-0CD2-5353-8865-B7794E1A7362}" v="5" dt="2022-02-24T15:11:46.830"/>
  </p1510:revLst>
</p1510:revInfo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99" autoAdjust="0"/>
    <p:restoredTop sz="94660"/>
  </p:normalViewPr>
  <p:slideViewPr>
    <p:cSldViewPr snapToGrid="0">
      <p:cViewPr>
        <p:scale>
          <a:sx n="94" d="100"/>
          <a:sy n="94" d="100"/>
        </p:scale>
        <p:origin x="-176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5122E-D8E2-458C-88FC-82044F31A9E1}" type="datetimeFigureOut">
              <a:rPr lang="en-GB" smtClean="0"/>
              <a:t>07/06/2022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92860-C127-4EAF-B7D5-F83386CC6E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212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BA9A4-C4FD-4E13-8EBB-CEDEF60B39A5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6196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48127-81FF-4460-8CF8-36B82E11AE21}" type="datetimeFigureOut">
              <a:rPr lang="en-GB" smtClean="0"/>
              <a:t>07/06/2022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4A6D-25F4-40BB-A663-7F536C4144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835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48127-81FF-4460-8CF8-36B82E11AE21}" type="datetimeFigureOut">
              <a:rPr lang="en-GB" smtClean="0"/>
              <a:t>07/06/2022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4A6D-25F4-40BB-A663-7F536C4144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663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48127-81FF-4460-8CF8-36B82E11AE21}" type="datetimeFigureOut">
              <a:rPr lang="en-GB" smtClean="0"/>
              <a:t>07/06/2022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4A6D-25F4-40BB-A663-7F536C4144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184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48127-81FF-4460-8CF8-36B82E11AE21}" type="datetimeFigureOut">
              <a:rPr lang="en-GB" smtClean="0"/>
              <a:t>07/06/2022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4A6D-25F4-40BB-A663-7F536C4144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4862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48127-81FF-4460-8CF8-36B82E11AE21}" type="datetimeFigureOut">
              <a:rPr lang="en-GB" smtClean="0"/>
              <a:t>07/06/2022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4A6D-25F4-40BB-A663-7F536C4144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032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48127-81FF-4460-8CF8-36B82E11AE21}" type="datetimeFigureOut">
              <a:rPr lang="en-GB" smtClean="0"/>
              <a:t>07/06/2022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4A6D-25F4-40BB-A663-7F536C4144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4589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48127-81FF-4460-8CF8-36B82E11AE21}" type="datetimeFigureOut">
              <a:rPr lang="en-GB" smtClean="0"/>
              <a:t>07/06/2022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4A6D-25F4-40BB-A663-7F536C4144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0484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48127-81FF-4460-8CF8-36B82E11AE21}" type="datetimeFigureOut">
              <a:rPr lang="en-GB" smtClean="0"/>
              <a:t>07/06/2022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4A6D-25F4-40BB-A663-7F536C4144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92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48127-81FF-4460-8CF8-36B82E11AE21}" type="datetimeFigureOut">
              <a:rPr lang="en-GB" smtClean="0"/>
              <a:t>07/06/2022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4A6D-25F4-40BB-A663-7F536C4144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281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48127-81FF-4460-8CF8-36B82E11AE21}" type="datetimeFigureOut">
              <a:rPr lang="en-GB" smtClean="0"/>
              <a:t>07/06/2022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4A6D-25F4-40BB-A663-7F536C4144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13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48127-81FF-4460-8CF8-36B82E11AE21}" type="datetimeFigureOut">
              <a:rPr lang="en-GB" smtClean="0"/>
              <a:t>07/06/2022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4A6D-25F4-40BB-A663-7F536C4144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339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48127-81FF-4460-8CF8-36B82E11AE21}" type="datetimeFigureOut">
              <a:rPr lang="en-GB" smtClean="0"/>
              <a:t>07/06/2022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54A6D-25F4-40BB-A663-7F536C4144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38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4"/>
          <p:cNvSpPr txBox="1"/>
          <p:nvPr/>
        </p:nvSpPr>
        <p:spPr>
          <a:xfrm>
            <a:off x="2944306" y="605843"/>
            <a:ext cx="1692759" cy="120577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 smtClean="0">
                <a:solidFill>
                  <a:schemeClr val="bg1"/>
                </a:solidFill>
              </a:rPr>
              <a:t>Skilled and confident workforce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52" name="Rounded Rectangle 4"/>
          <p:cNvSpPr txBox="1"/>
          <p:nvPr/>
        </p:nvSpPr>
        <p:spPr>
          <a:xfrm>
            <a:off x="4932869" y="2204281"/>
            <a:ext cx="4504173" cy="292964"/>
          </a:xfrm>
          <a:prstGeom prst="rect">
            <a:avLst/>
          </a:prstGeom>
          <a:solidFill>
            <a:srgbClr val="ADF1D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2000" tIns="6350" rIns="6350" bIns="6350" numCol="1" spcCol="1270" anchor="ctr" anchorCtr="0">
            <a:noAutofit/>
          </a:bodyPr>
          <a:lstStyle/>
          <a:p>
            <a:r>
              <a:rPr lang="en-GB" sz="1000" dirty="0" smtClean="0">
                <a:solidFill>
                  <a:sysClr val="windowText" lastClr="000000"/>
                </a:solidFill>
              </a:rPr>
              <a:t>Ante-natal education and support is available and accessible to all parents to support informed decisions regarding feeding </a:t>
            </a:r>
            <a:endParaRPr lang="en-GB" sz="1000" dirty="0">
              <a:solidFill>
                <a:sysClr val="windowText" lastClr="000000"/>
              </a:solidFill>
            </a:endParaRPr>
          </a:p>
        </p:txBody>
      </p:sp>
      <p:sp>
        <p:nvSpPr>
          <p:cNvPr id="55" name="Rounded Rectangle 4"/>
          <p:cNvSpPr txBox="1"/>
          <p:nvPr/>
        </p:nvSpPr>
        <p:spPr>
          <a:xfrm>
            <a:off x="4893430" y="1208732"/>
            <a:ext cx="4507133" cy="2734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2000" tIns="6350" rIns="6350" bIns="6350" numCol="1" spcCol="1270" anchor="ctr" anchorCtr="0">
            <a:noAutofit/>
          </a:bodyPr>
          <a:lstStyle/>
          <a:p>
            <a:pPr lvl="0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smtClean="0">
                <a:solidFill>
                  <a:sysClr val="windowText" lastClr="000000"/>
                </a:solidFill>
              </a:rPr>
              <a:t>Midwives</a:t>
            </a:r>
            <a:r>
              <a:rPr lang="en-US" sz="1000" kern="1200" smtClean="0">
                <a:solidFill>
                  <a:sysClr val="windowText" lastClr="000000"/>
                </a:solidFill>
              </a:rPr>
              <a:t> </a:t>
            </a:r>
            <a:r>
              <a:rPr lang="en-US" sz="1000" kern="1200" dirty="0" smtClean="0">
                <a:solidFill>
                  <a:sysClr val="windowText" lastClr="000000"/>
                </a:solidFill>
              </a:rPr>
              <a:t>have access to guidance and resources which support ante natal referral for colostrum harvesting</a:t>
            </a:r>
            <a:endParaRPr lang="en-US" sz="1000" kern="1200" dirty="0">
              <a:solidFill>
                <a:sysClr val="windowText" lastClr="000000"/>
              </a:solidFill>
            </a:endParaRPr>
          </a:p>
        </p:txBody>
      </p:sp>
      <p:sp>
        <p:nvSpPr>
          <p:cNvPr id="95" name="Rounded Rectangle 4"/>
          <p:cNvSpPr txBox="1"/>
          <p:nvPr/>
        </p:nvSpPr>
        <p:spPr>
          <a:xfrm>
            <a:off x="4927636" y="2993232"/>
            <a:ext cx="4483928" cy="308380"/>
          </a:xfrm>
          <a:prstGeom prst="rect">
            <a:avLst/>
          </a:prstGeom>
          <a:solidFill>
            <a:srgbClr val="ADF1D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2000" tIns="6350" rIns="6350" bIns="6350" numCol="1" spcCol="1270" anchor="ctr" anchorCtr="0">
            <a:noAutofit/>
          </a:bodyPr>
          <a:lstStyle/>
          <a:p>
            <a:pPr lvl="0"/>
            <a:r>
              <a:rPr lang="en-US" sz="1000" dirty="0" smtClean="0">
                <a:solidFill>
                  <a:sysClr val="windowText" lastClr="000000"/>
                </a:solidFill>
              </a:rPr>
              <a:t>Parents </a:t>
            </a:r>
            <a:r>
              <a:rPr lang="en-US" sz="1000" dirty="0">
                <a:solidFill>
                  <a:sysClr val="windowText" lastClr="000000"/>
                </a:solidFill>
              </a:rPr>
              <a:t>feel confident to ask local staff about ante natal colostrum harvesting and discuss referral</a:t>
            </a:r>
          </a:p>
        </p:txBody>
      </p:sp>
      <p:grpSp>
        <p:nvGrpSpPr>
          <p:cNvPr id="120" name="Group 119"/>
          <p:cNvGrpSpPr/>
          <p:nvPr/>
        </p:nvGrpSpPr>
        <p:grpSpPr>
          <a:xfrm>
            <a:off x="198823" y="115279"/>
            <a:ext cx="2656221" cy="6592702"/>
            <a:chOff x="-31804" y="-163186"/>
            <a:chExt cx="1246212" cy="4798655"/>
          </a:xfrm>
          <a:solidFill>
            <a:srgbClr val="38C91B"/>
          </a:solidFill>
        </p:grpSpPr>
        <p:sp>
          <p:nvSpPr>
            <p:cNvPr id="121" name="Rounded Rectangle 120"/>
            <p:cNvSpPr/>
            <p:nvPr/>
          </p:nvSpPr>
          <p:spPr>
            <a:xfrm>
              <a:off x="-31804" y="-163186"/>
              <a:ext cx="1246212" cy="4798655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2" name="Rounded Rectangle 4"/>
            <p:cNvSpPr txBox="1"/>
            <p:nvPr/>
          </p:nvSpPr>
          <p:spPr>
            <a:xfrm>
              <a:off x="76641" y="-4221"/>
              <a:ext cx="1035820" cy="4413418"/>
            </a:xfrm>
            <a:prstGeom prst="rect">
              <a:avLst/>
            </a:prstGeom>
            <a:grp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72000" rIns="72000" bIns="7200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2000" b="1" dirty="0" smtClean="0">
                <a:solidFill>
                  <a:schemeClr val="bg1"/>
                </a:solidFill>
              </a:endParaRP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2000" b="1" dirty="0">
                <a:solidFill>
                  <a:schemeClr val="bg1"/>
                </a:solidFill>
              </a:endParaRP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2000" b="1" dirty="0">
                <a:solidFill>
                  <a:schemeClr val="bg1"/>
                </a:solidFill>
              </a:endParaRP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b="1" u="sng" dirty="0" smtClean="0">
                  <a:solidFill>
                    <a:schemeClr val="bg1"/>
                  </a:solidFill>
                </a:rPr>
                <a:t>Stretch Aim 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dirty="0" smtClean="0">
                  <a:solidFill>
                    <a:schemeClr val="bg1"/>
                  </a:solidFill>
                </a:rPr>
                <a:t>By </a:t>
              </a:r>
              <a:r>
                <a:rPr lang="en-GB" sz="1200" b="1" dirty="0">
                  <a:solidFill>
                    <a:schemeClr val="bg1"/>
                  </a:solidFill>
                </a:rPr>
                <a:t>March 2024, formula supplementation rates for women who deliver in </a:t>
              </a:r>
              <a:r>
                <a:rPr lang="en-GB" sz="1200" b="1" dirty="0" err="1">
                  <a:solidFill>
                    <a:schemeClr val="bg1"/>
                  </a:solidFill>
                </a:rPr>
                <a:t>Raigmore</a:t>
              </a:r>
              <a:r>
                <a:rPr lang="en-GB" sz="1200" b="1" dirty="0">
                  <a:solidFill>
                    <a:schemeClr val="bg1"/>
                  </a:solidFill>
                </a:rPr>
                <a:t> Hospital and who initiate breastfeeding will be under 12% per month  (Baseline data from 2019/20 = 45% of all breastfed babies were being supplemented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dirty="0"/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b="1" u="sng" dirty="0" smtClean="0"/>
                <a:t>Project Aim 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dirty="0"/>
                <a:t>By March 2023,  25 % of  women who give birth in </a:t>
              </a:r>
              <a:r>
                <a:rPr lang="en-GB" sz="1200" b="1" dirty="0" err="1"/>
                <a:t>Raigmore</a:t>
              </a:r>
              <a:r>
                <a:rPr lang="en-GB" sz="1200" b="1" dirty="0"/>
                <a:t> Hospital and who meet the *criteria will colostrum harvest in the ante- natal period, and within the population of women who colostrum harvest there will be a 4.6 %  increase in  initiation rates from baseline of 70.6% to 75% and increase in exclusive breastfeeding rates at 10-14 days from 43.7 %  to over 60 % 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dirty="0"/>
                <a:t>(baselines from 20/21</a:t>
              </a:r>
              <a:r>
                <a:rPr lang="en-GB" sz="1200" b="1" dirty="0" smtClean="0"/>
                <a:t>)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200" b="1" dirty="0"/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dirty="0" smtClean="0"/>
                <a:t>*criteria detailed in NHS Highland antenatal colostrum harvesting policy</a:t>
              </a:r>
              <a:endParaRPr lang="en-GB" sz="1200" b="1" dirty="0"/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b="1" dirty="0" smtClean="0"/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400" kern="1200" dirty="0">
                <a:solidFill>
                  <a:schemeClr val="bg1"/>
                </a:solidFill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146" name="Rounded Rectangle 4"/>
          <p:cNvSpPr txBox="1"/>
          <p:nvPr/>
        </p:nvSpPr>
        <p:spPr>
          <a:xfrm>
            <a:off x="4914895" y="3699118"/>
            <a:ext cx="4514644" cy="432217"/>
          </a:xfrm>
          <a:prstGeom prst="rect">
            <a:avLst/>
          </a:prstGeom>
          <a:solidFill>
            <a:srgbClr val="ADF1D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 smtClean="0">
                <a:solidFill>
                  <a:sysClr val="windowText" lastClr="000000"/>
                </a:solidFill>
              </a:rPr>
              <a:t>Parental evaluation will enable a wider understanding of lived experiences of colostrum harvesting and the service will be responsive to feedback</a:t>
            </a:r>
            <a:endParaRPr lang="en-GB" sz="1000" dirty="0">
              <a:solidFill>
                <a:sysClr val="windowText" lastClr="000000"/>
              </a:solidFill>
            </a:endParaRPr>
          </a:p>
        </p:txBody>
      </p:sp>
      <p:sp>
        <p:nvSpPr>
          <p:cNvPr id="137" name="Rounded Rectangle 4"/>
          <p:cNvSpPr txBox="1"/>
          <p:nvPr/>
        </p:nvSpPr>
        <p:spPr>
          <a:xfrm>
            <a:off x="2944306" y="4619493"/>
            <a:ext cx="1740867" cy="1325533"/>
          </a:xfrm>
          <a:prstGeom prst="rect">
            <a:avLst/>
          </a:prstGeom>
          <a:solidFill>
            <a:srgbClr val="44BA77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 smtClean="0"/>
              <a:t>Environment and systems </a:t>
            </a:r>
            <a:endParaRPr lang="en-US" sz="1400" b="1" dirty="0"/>
          </a:p>
        </p:txBody>
      </p:sp>
      <p:sp>
        <p:nvSpPr>
          <p:cNvPr id="87" name="Rectangle 86"/>
          <p:cNvSpPr/>
          <p:nvPr/>
        </p:nvSpPr>
        <p:spPr>
          <a:xfrm flipH="1">
            <a:off x="4914895" y="293689"/>
            <a:ext cx="4507133" cy="34545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GB" sz="1000" dirty="0" smtClean="0">
                <a:solidFill>
                  <a:sysClr val="windowText" lastClr="000000"/>
                </a:solidFill>
              </a:rPr>
              <a:t>Midwives/maternity staff feel equipped and supported to have effective conversations with women about feeding choices</a:t>
            </a:r>
            <a:endParaRPr lang="en-GB" sz="1000" dirty="0">
              <a:solidFill>
                <a:sysClr val="windowText" lastClr="000000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 flipH="1">
            <a:off x="4886488" y="5053707"/>
            <a:ext cx="4507326" cy="350472"/>
          </a:xfrm>
          <a:prstGeom prst="rect">
            <a:avLst/>
          </a:prstGeom>
          <a:solidFill>
            <a:srgbClr val="44BA7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GB" sz="1000" dirty="0" smtClean="0">
                <a:solidFill>
                  <a:sysClr val="windowText" lastClr="000000"/>
                </a:solidFill>
              </a:rPr>
              <a:t>Colostrum harvesting packs available for order from Health Improvement Resources Service</a:t>
            </a:r>
            <a:endParaRPr lang="en-GB" sz="1000" dirty="0">
              <a:solidFill>
                <a:sysClr val="windowText" lastClr="000000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 flipH="1">
            <a:off x="4927635" y="3349069"/>
            <a:ext cx="4514640" cy="317068"/>
          </a:xfrm>
          <a:prstGeom prst="rect">
            <a:avLst/>
          </a:prstGeom>
          <a:solidFill>
            <a:srgbClr val="ADF1D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en-US" sz="1000" dirty="0" smtClean="0">
                <a:solidFill>
                  <a:sysClr val="windowText" lastClr="000000"/>
                </a:solidFill>
              </a:rPr>
              <a:t>Parents feel supported and confident in their ability to colostrum harvest in the ante natal period</a:t>
            </a:r>
            <a:endParaRPr 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80" name="Rounded Rectangle 4"/>
          <p:cNvSpPr txBox="1"/>
          <p:nvPr/>
        </p:nvSpPr>
        <p:spPr>
          <a:xfrm>
            <a:off x="4892933" y="6420113"/>
            <a:ext cx="4529095" cy="287868"/>
          </a:xfrm>
          <a:prstGeom prst="rect">
            <a:avLst/>
          </a:prstGeom>
          <a:solidFill>
            <a:srgbClr val="44BA77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2000" tIns="6350" rIns="6350" bIns="6350" numCol="1" spcCol="1270" anchor="ctr" anchorCtr="0">
            <a:noAutofit/>
          </a:bodyPr>
          <a:lstStyle/>
          <a:p>
            <a:pPr defTabSz="449263">
              <a:buClr>
                <a:srgbClr val="000000"/>
              </a:buClr>
              <a:buSzPct val="100000"/>
              <a:defRPr/>
            </a:pPr>
            <a:r>
              <a:rPr lang="en-US" sz="1100" dirty="0" smtClean="0">
                <a:solidFill>
                  <a:prstClr val="black"/>
                </a:solidFill>
                <a:ea typeface="Arial Unicode MS" pitchFamily="34" charset="-128"/>
                <a:cs typeface="Arial" panose="020B0604020202020204" pitchFamily="34" charset="0"/>
              </a:rPr>
              <a:t>Safe colostrum storage facilities available at Raigmore</a:t>
            </a:r>
            <a:endParaRPr lang="en-US" sz="1000" dirty="0" smtClean="0">
              <a:solidFill>
                <a:prstClr val="black"/>
              </a:solidFill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99" name="Rectangle 98"/>
          <p:cNvSpPr/>
          <p:nvPr/>
        </p:nvSpPr>
        <p:spPr>
          <a:xfrm flipH="1">
            <a:off x="4914894" y="2588265"/>
            <a:ext cx="4504173" cy="353347"/>
          </a:xfrm>
          <a:prstGeom prst="rect">
            <a:avLst/>
          </a:prstGeom>
          <a:solidFill>
            <a:srgbClr val="ADF1D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 smtClean="0">
                <a:solidFill>
                  <a:sysClr val="windowText" lastClr="000000"/>
                </a:solidFill>
              </a:rPr>
              <a:t>All mothers will have a meaningful conversation from their midwife/community staff by 32 weeks on colostrum harvesting and benefits of exclusively breastfeeding</a:t>
            </a:r>
            <a:endParaRPr 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36" name="Rounded Rectangle 4"/>
          <p:cNvSpPr txBox="1"/>
          <p:nvPr/>
        </p:nvSpPr>
        <p:spPr>
          <a:xfrm>
            <a:off x="2944306" y="2497245"/>
            <a:ext cx="1740867" cy="1292427"/>
          </a:xfrm>
          <a:prstGeom prst="rect">
            <a:avLst/>
          </a:prstGeom>
          <a:solidFill>
            <a:srgbClr val="ADF1D2"/>
          </a:solidFill>
          <a:ln>
            <a:solidFill>
              <a:srgbClr val="E1B5E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 smtClean="0"/>
              <a:t>Family Centered support  </a:t>
            </a:r>
            <a:endParaRPr lang="en-US" sz="1400" b="1" dirty="0"/>
          </a:p>
        </p:txBody>
      </p:sp>
      <p:sp>
        <p:nvSpPr>
          <p:cNvPr id="38" name="Rectangle 37"/>
          <p:cNvSpPr/>
          <p:nvPr/>
        </p:nvSpPr>
        <p:spPr>
          <a:xfrm flipH="1">
            <a:off x="4897079" y="735270"/>
            <a:ext cx="4507133" cy="3434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GB" sz="1000" dirty="0" smtClean="0">
                <a:solidFill>
                  <a:sysClr val="windowText" lastClr="000000"/>
                </a:solidFill>
              </a:rPr>
              <a:t> Midwives/maternity staff feel confident to discuss ante natal colostrum harvesting with women</a:t>
            </a:r>
            <a:endParaRPr lang="en-GB" sz="1000" dirty="0">
              <a:solidFill>
                <a:sysClr val="windowText" lastClr="000000"/>
              </a:solidFill>
            </a:endParaRPr>
          </a:p>
        </p:txBody>
      </p:sp>
      <p:sp>
        <p:nvSpPr>
          <p:cNvPr id="46" name="Rectangle 20"/>
          <p:cNvSpPr>
            <a:spLocks noChangeArrowheads="1"/>
          </p:cNvSpPr>
          <p:nvPr/>
        </p:nvSpPr>
        <p:spPr bwMode="auto">
          <a:xfrm>
            <a:off x="4914895" y="1639351"/>
            <a:ext cx="4522147" cy="4327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49263">
              <a:buClr>
                <a:srgbClr val="000000"/>
              </a:buClr>
              <a:buSzPct val="100000"/>
              <a:defRPr/>
            </a:pPr>
            <a:r>
              <a:rPr lang="en-US" sz="1000" dirty="0">
                <a:solidFill>
                  <a:prstClr val="black"/>
                </a:solidFill>
                <a:ea typeface="Arial Unicode MS" pitchFamily="34" charset="-128"/>
                <a:cs typeface="Arial" panose="020B0604020202020204" pitchFamily="34" charset="0"/>
              </a:rPr>
              <a:t>S</a:t>
            </a:r>
            <a:r>
              <a:rPr lang="en-US" sz="1000" dirty="0" smtClean="0">
                <a:solidFill>
                  <a:prstClr val="black"/>
                </a:solidFill>
                <a:ea typeface="Arial Unicode MS" pitchFamily="34" charset="-128"/>
                <a:cs typeface="Arial" panose="020B0604020202020204" pitchFamily="34" charset="0"/>
              </a:rPr>
              <a:t>taff feel confident and have the clinical skills to support women in the process of </a:t>
            </a:r>
          </a:p>
          <a:p>
            <a:pPr defTabSz="449263">
              <a:buClr>
                <a:srgbClr val="000000"/>
              </a:buClr>
              <a:buSzPct val="100000"/>
              <a:defRPr/>
            </a:pPr>
            <a:r>
              <a:rPr lang="en-US" sz="1000" dirty="0" smtClean="0">
                <a:solidFill>
                  <a:prstClr val="black"/>
                </a:solidFill>
                <a:ea typeface="Arial Unicode MS" pitchFamily="34" charset="-128"/>
                <a:cs typeface="Arial" panose="020B0604020202020204" pitchFamily="34" charset="0"/>
              </a:rPr>
              <a:t>Ante-natal colostrum harvesting</a:t>
            </a:r>
          </a:p>
        </p:txBody>
      </p:sp>
      <p:sp>
        <p:nvSpPr>
          <p:cNvPr id="48" name="Rectangle 47"/>
          <p:cNvSpPr/>
          <p:nvPr/>
        </p:nvSpPr>
        <p:spPr>
          <a:xfrm flipH="1">
            <a:off x="4893430" y="5539200"/>
            <a:ext cx="4518626" cy="317773"/>
          </a:xfrm>
          <a:prstGeom prst="rect">
            <a:avLst/>
          </a:prstGeom>
          <a:solidFill>
            <a:srgbClr val="44BA7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GB" sz="1000" dirty="0" smtClean="0">
                <a:solidFill>
                  <a:sysClr val="windowText" lastClr="000000"/>
                </a:solidFill>
              </a:rPr>
              <a:t>Referral process for midwifery staff in place and referral by e-mail to HIRS</a:t>
            </a:r>
            <a:endParaRPr lang="en-GB" sz="1000" dirty="0">
              <a:solidFill>
                <a:sysClr val="windowText" lastClr="0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 flipH="1">
            <a:off x="4900443" y="4644690"/>
            <a:ext cx="4518626" cy="353172"/>
          </a:xfrm>
          <a:prstGeom prst="rect">
            <a:avLst/>
          </a:prstGeom>
          <a:solidFill>
            <a:srgbClr val="44BA7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GB" sz="1000" dirty="0" smtClean="0">
                <a:solidFill>
                  <a:sysClr val="windowText" lastClr="000000"/>
                </a:solidFill>
              </a:rPr>
              <a:t>Antenatal colostrum harvesting policy available for all staff on the intranet and all parents on the internet</a:t>
            </a:r>
            <a:endParaRPr lang="en-GB" sz="1000" dirty="0">
              <a:solidFill>
                <a:sysClr val="windowText" lastClr="00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 flipH="1">
            <a:off x="4907667" y="5945026"/>
            <a:ext cx="4518625" cy="386972"/>
          </a:xfrm>
          <a:prstGeom prst="rect">
            <a:avLst/>
          </a:prstGeom>
          <a:solidFill>
            <a:srgbClr val="44BA77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GB" sz="1000" dirty="0" smtClean="0">
                <a:solidFill>
                  <a:sysClr val="windowText" lastClr="000000"/>
                </a:solidFill>
              </a:rPr>
              <a:t>Database up-dated by Health Information and Resources Service to enable outcomes to be tracked and </a:t>
            </a:r>
            <a:r>
              <a:rPr lang="en-GB" sz="1000" smtClean="0">
                <a:solidFill>
                  <a:sysClr val="windowText" lastClr="000000"/>
                </a:solidFill>
              </a:rPr>
              <a:t>consistent monitoring</a:t>
            </a:r>
            <a:endParaRPr lang="en-GB" sz="1000" dirty="0">
              <a:solidFill>
                <a:sysClr val="windowText" lastClr="000000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9670652" y="245129"/>
            <a:ext cx="2439474" cy="6524948"/>
          </a:xfrm>
          <a:prstGeom prst="roundRect">
            <a:avLst/>
          </a:prstGeom>
          <a:solidFill>
            <a:srgbClr val="80F88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Change Ideas</a:t>
            </a:r>
          </a:p>
          <a:p>
            <a:pPr algn="ctr"/>
            <a:endParaRPr lang="en-GB" sz="1600" b="1" dirty="0"/>
          </a:p>
          <a:p>
            <a:pPr algn="ctr"/>
            <a:endParaRPr lang="en-GB" sz="1600" b="1" dirty="0" smtClean="0"/>
          </a:p>
          <a:p>
            <a:pPr algn="ctr"/>
            <a:r>
              <a:rPr lang="en-GB" sz="1600" b="1" dirty="0" smtClean="0"/>
              <a:t> </a:t>
            </a:r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53" name="Rounded Rectangle 4"/>
          <p:cNvSpPr txBox="1"/>
          <p:nvPr/>
        </p:nvSpPr>
        <p:spPr>
          <a:xfrm>
            <a:off x="9719216" y="850670"/>
            <a:ext cx="2278196" cy="5682015"/>
          </a:xfrm>
          <a:prstGeom prst="rect">
            <a:avLst/>
          </a:prstGeom>
          <a:solidFill>
            <a:srgbClr val="80F883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2000" tIns="6350" rIns="6350" bIns="6350" numCol="1" spcCol="1270" anchor="ctr" anchorCtr="0">
            <a:noAutofit/>
          </a:bodyPr>
          <a:lstStyle/>
          <a:p>
            <a:pPr lvl="0"/>
            <a:r>
              <a:rPr lang="en-US" sz="1100" u="sng" dirty="0" smtClean="0">
                <a:solidFill>
                  <a:schemeClr val="tx1"/>
                </a:solidFill>
              </a:rPr>
              <a:t>Test support to staff and practice  </a:t>
            </a:r>
          </a:p>
          <a:p>
            <a:pPr lvl="0"/>
            <a:r>
              <a:rPr lang="en-US" sz="1100" dirty="0" smtClean="0">
                <a:solidFill>
                  <a:schemeClr val="tx1"/>
                </a:solidFill>
              </a:rPr>
              <a:t>Ante natal colostrum harvesting included in all breastfeeding training </a:t>
            </a:r>
          </a:p>
          <a:p>
            <a:pPr lvl="0"/>
            <a:endParaRPr lang="en-US" sz="1100" dirty="0" smtClean="0">
              <a:solidFill>
                <a:schemeClr val="tx1"/>
              </a:solidFill>
            </a:endParaRPr>
          </a:p>
          <a:p>
            <a:pPr lvl="0"/>
            <a:r>
              <a:rPr lang="en-US" sz="1100" dirty="0" smtClean="0">
                <a:solidFill>
                  <a:schemeClr val="tx1"/>
                </a:solidFill>
              </a:rPr>
              <a:t>Referrals to HIRS from community midwives – increasing numbers and consistency across all areas</a:t>
            </a:r>
          </a:p>
          <a:p>
            <a:pPr lvl="0"/>
            <a:endParaRPr lang="en-US" sz="1100" dirty="0" smtClean="0">
              <a:solidFill>
                <a:schemeClr val="tx1"/>
              </a:solidFill>
            </a:endParaRPr>
          </a:p>
          <a:p>
            <a:pPr lvl="0"/>
            <a:r>
              <a:rPr lang="en-GB" sz="1100" dirty="0" smtClean="0">
                <a:solidFill>
                  <a:schemeClr val="tx1"/>
                </a:solidFill>
              </a:rPr>
              <a:t>Practical skills reviews to also now include support for colostrum harvesting</a:t>
            </a:r>
          </a:p>
          <a:p>
            <a:pPr lvl="0"/>
            <a:endParaRPr lang="en-GB" sz="1100" dirty="0">
              <a:solidFill>
                <a:schemeClr val="tx1"/>
              </a:solidFill>
            </a:endParaRPr>
          </a:p>
          <a:p>
            <a:pPr lvl="0"/>
            <a:r>
              <a:rPr lang="en-GB" sz="1100" u="sng" dirty="0" smtClean="0">
                <a:solidFill>
                  <a:schemeClr val="tx1"/>
                </a:solidFill>
              </a:rPr>
              <a:t>Family Centred Support</a:t>
            </a:r>
          </a:p>
          <a:p>
            <a:pPr lvl="0"/>
            <a:r>
              <a:rPr lang="en-GB" sz="1100" dirty="0" smtClean="0">
                <a:solidFill>
                  <a:schemeClr val="tx1"/>
                </a:solidFill>
              </a:rPr>
              <a:t>Test whether parents feel supported to safely express, store and transport colostrum</a:t>
            </a:r>
          </a:p>
          <a:p>
            <a:pPr lvl="0"/>
            <a:endParaRPr lang="en-GB" sz="1100" dirty="0">
              <a:solidFill>
                <a:schemeClr val="tx1"/>
              </a:solidFill>
            </a:endParaRPr>
          </a:p>
          <a:p>
            <a:r>
              <a:rPr lang="en-US" sz="1100" u="sng" dirty="0" smtClean="0">
                <a:solidFill>
                  <a:schemeClr val="tx1"/>
                </a:solidFill>
              </a:rPr>
              <a:t>Test Policies </a:t>
            </a:r>
            <a:r>
              <a:rPr lang="en-US" sz="1100" u="sng" dirty="0">
                <a:solidFill>
                  <a:schemeClr val="tx1"/>
                </a:solidFill>
              </a:rPr>
              <a:t>and </a:t>
            </a:r>
            <a:r>
              <a:rPr lang="en-US" sz="1100" u="sng" dirty="0" smtClean="0">
                <a:solidFill>
                  <a:schemeClr val="tx1"/>
                </a:solidFill>
              </a:rPr>
              <a:t>Care Pathways</a:t>
            </a:r>
            <a:endParaRPr lang="en-US" sz="1100" u="sng" dirty="0">
              <a:solidFill>
                <a:schemeClr val="tx1"/>
              </a:solidFill>
            </a:endParaRPr>
          </a:p>
          <a:p>
            <a:r>
              <a:rPr lang="en-GB" sz="1100" dirty="0" smtClean="0">
                <a:solidFill>
                  <a:schemeClr val="tx1"/>
                </a:solidFill>
              </a:rPr>
              <a:t>Test recording of referrals received and follow up feeding intention using </a:t>
            </a:r>
            <a:r>
              <a:rPr lang="en-GB" sz="1100" dirty="0" err="1" smtClean="0">
                <a:solidFill>
                  <a:schemeClr val="tx1"/>
                </a:solidFill>
              </a:rPr>
              <a:t>Badgernet</a:t>
            </a:r>
            <a:endParaRPr lang="en-GB" sz="1100" dirty="0" smtClean="0">
              <a:solidFill>
                <a:schemeClr val="tx1"/>
              </a:solidFill>
            </a:endParaRPr>
          </a:p>
          <a:p>
            <a:endParaRPr lang="en-GB" sz="1100" dirty="0" smtClean="0">
              <a:solidFill>
                <a:schemeClr val="tx1"/>
              </a:solidFill>
            </a:endParaRPr>
          </a:p>
          <a:p>
            <a:pPr lvl="0"/>
            <a:r>
              <a:rPr lang="en-US" sz="1100" dirty="0" smtClean="0">
                <a:solidFill>
                  <a:schemeClr val="tx1"/>
                </a:solidFill>
              </a:rPr>
              <a:t>Parental leaflet up-dated as per feedback from parental evaluation</a:t>
            </a:r>
          </a:p>
          <a:p>
            <a:pPr lvl="0"/>
            <a:endParaRPr lang="en-US" sz="1100" dirty="0" smtClean="0">
              <a:solidFill>
                <a:schemeClr val="tx1"/>
              </a:solidFill>
            </a:endParaRPr>
          </a:p>
          <a:p>
            <a:pPr lvl="0"/>
            <a:r>
              <a:rPr lang="en-US" sz="1100" u="sng" dirty="0" smtClean="0">
                <a:solidFill>
                  <a:schemeClr val="tx1"/>
                </a:solidFill>
              </a:rPr>
              <a:t>Environment and Systems</a:t>
            </a:r>
          </a:p>
          <a:p>
            <a:pPr lvl="0"/>
            <a:r>
              <a:rPr lang="en-US" sz="1100" dirty="0" smtClean="0">
                <a:solidFill>
                  <a:schemeClr val="tx1"/>
                </a:solidFill>
              </a:rPr>
              <a:t>Stocking levels – recording and purchasing systems to ensure </a:t>
            </a:r>
          </a:p>
          <a:p>
            <a:pPr lvl="0"/>
            <a:r>
              <a:rPr lang="en-US" sz="1100" dirty="0" smtClean="0">
                <a:solidFill>
                  <a:schemeClr val="tx1"/>
                </a:solidFill>
              </a:rPr>
              <a:t>appropriate stocks of colostrum kits stocked at HIRS</a:t>
            </a:r>
          </a:p>
          <a:p>
            <a:pPr lvl="0"/>
            <a:endParaRPr lang="en-US" sz="1100" dirty="0">
              <a:solidFill>
                <a:schemeClr val="tx1"/>
              </a:solidFill>
            </a:endParaRPr>
          </a:p>
          <a:p>
            <a:pPr lvl="0"/>
            <a:r>
              <a:rPr lang="en-US" sz="1100" dirty="0" smtClean="0">
                <a:solidFill>
                  <a:schemeClr val="tx1"/>
                </a:solidFill>
              </a:rPr>
              <a:t>Referral process via midwives including using </a:t>
            </a:r>
            <a:r>
              <a:rPr lang="en-US" sz="1100" dirty="0">
                <a:solidFill>
                  <a:schemeClr val="tx1"/>
                </a:solidFill>
              </a:rPr>
              <a:t>f</a:t>
            </a:r>
            <a:r>
              <a:rPr lang="en-US" sz="1100" dirty="0" smtClean="0">
                <a:solidFill>
                  <a:schemeClr val="tx1"/>
                </a:solidFill>
              </a:rPr>
              <a:t>eedback from midwives re referral process</a:t>
            </a:r>
          </a:p>
          <a:p>
            <a:pPr lvl="0"/>
            <a:endParaRPr 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H="1">
            <a:off x="4912280" y="4232935"/>
            <a:ext cx="4514640" cy="386558"/>
          </a:xfrm>
          <a:prstGeom prst="rect">
            <a:avLst/>
          </a:prstGeom>
          <a:solidFill>
            <a:srgbClr val="ADF1D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en-US" sz="1000" dirty="0" smtClean="0">
                <a:solidFill>
                  <a:sysClr val="windowText" lastClr="000000"/>
                </a:solidFill>
              </a:rPr>
              <a:t>Parents feel staff are accessible for support and more information should they require it</a:t>
            </a:r>
            <a:endParaRPr lang="en-US" sz="1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828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26bd22c-1440-43d7-a706-eb095c83983d">
      <UserInfo>
        <DisplayName>Julie Wild</DisplayName>
        <AccountId>11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DBBA1AF15BD4F84A942311CE73288" ma:contentTypeVersion="10" ma:contentTypeDescription="Create a new document." ma:contentTypeScope="" ma:versionID="b4f913962ab23181a8211246a6a02610">
  <xsd:schema xmlns:xsd="http://www.w3.org/2001/XMLSchema" xmlns:xs="http://www.w3.org/2001/XMLSchema" xmlns:p="http://schemas.microsoft.com/office/2006/metadata/properties" xmlns:ns2="80733d3d-5f58-4282-af6c-9ad62fb8d285" xmlns:ns3="826bd22c-1440-43d7-a706-eb095c83983d" targetNamespace="http://schemas.microsoft.com/office/2006/metadata/properties" ma:root="true" ma:fieldsID="c7e62743c24d1b9e0a1844483f21c926" ns2:_="" ns3:_="">
    <xsd:import namespace="80733d3d-5f58-4282-af6c-9ad62fb8d285"/>
    <xsd:import namespace="826bd22c-1440-43d7-a706-eb095c8398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733d3d-5f58-4282-af6c-9ad62fb8d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bd22c-1440-43d7-a706-eb095c83983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1A70BD-1431-4575-A3A3-26C27A2912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F70AAB3-4ACC-4671-8915-4563DB9EE54E}">
  <ds:schemaRefs>
    <ds:schemaRef ds:uri="http://schemas.microsoft.com/office/2006/metadata/properties"/>
    <ds:schemaRef ds:uri="http://purl.org/dc/terms/"/>
    <ds:schemaRef ds:uri="80733d3d-5f58-4282-af6c-9ad62fb8d285"/>
    <ds:schemaRef ds:uri="http://purl.org/dc/dcmitype/"/>
    <ds:schemaRef ds:uri="http://schemas.microsoft.com/office/2006/documentManagement/types"/>
    <ds:schemaRef ds:uri="826bd22c-1440-43d7-a706-eb095c83983d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F803962-797E-4B0E-A885-1DA77BEF764B}">
  <ds:schemaRefs>
    <ds:schemaRef ds:uri="80733d3d-5f58-4282-af6c-9ad62fb8d285"/>
    <ds:schemaRef ds:uri="826bd22c-1440-43d7-a706-eb095c83983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490</Words>
  <Application>Microsoft Office PowerPoint</Application>
  <PresentationFormat>Custom</PresentationFormat>
  <Paragraphs>73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Scottish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Wild J (Julie)</dc:creator>
  <cp:lastModifiedBy>Karen MacKay (NHS Highland)</cp:lastModifiedBy>
  <cp:revision>53</cp:revision>
  <dcterms:created xsi:type="dcterms:W3CDTF">2021-03-08T13:08:09Z</dcterms:created>
  <dcterms:modified xsi:type="dcterms:W3CDTF">2022-06-07T10:34:18Z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0x010100BB1DBBA1AF15BD4F84A942311CE73288</vt:lpwstr>
  </property>
</Properties>
</file>